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C5512EF-BBB0-7ED3-0D15-41E5F3C279C1}" name="佐川 康志" initials="康佐" userId="S::sagawa-y@japan-sports.or.jp::b91729ca-36eb-4b65-abe9-5031b521cce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081" autoAdjust="0"/>
    <p:restoredTop sz="94660"/>
  </p:normalViewPr>
  <p:slideViewPr>
    <p:cSldViewPr snapToGrid="0">
      <p:cViewPr varScale="1">
        <p:scale>
          <a:sx n="73" d="100"/>
          <a:sy n="73" d="100"/>
        </p:scale>
        <p:origin x="3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船橋 理江" userId="9f21ebfc-6838-4fa6-a1f4-a77374f6eec9" providerId="ADAL" clId="{F4F9312C-AA4C-451A-A4B7-8CDC339F8101}"/>
    <pc:docChg chg="modSld">
      <pc:chgData name="船橋 理江" userId="9f21ebfc-6838-4fa6-a1f4-a77374f6eec9" providerId="ADAL" clId="{F4F9312C-AA4C-451A-A4B7-8CDC339F8101}" dt="2024-04-05T05:20:06.788" v="19" actId="20577"/>
      <pc:docMkLst>
        <pc:docMk/>
      </pc:docMkLst>
      <pc:sldChg chg="modSp mod">
        <pc:chgData name="船橋 理江" userId="9f21ebfc-6838-4fa6-a1f4-a77374f6eec9" providerId="ADAL" clId="{F4F9312C-AA4C-451A-A4B7-8CDC339F8101}" dt="2024-04-05T05:20:06.788" v="19" actId="20577"/>
        <pc:sldMkLst>
          <pc:docMk/>
          <pc:sldMk cId="1961485608" sldId="256"/>
        </pc:sldMkLst>
        <pc:spChg chg="mod">
          <ac:chgData name="船橋 理江" userId="9f21ebfc-6838-4fa6-a1f4-a77374f6eec9" providerId="ADAL" clId="{F4F9312C-AA4C-451A-A4B7-8CDC339F8101}" dt="2024-04-05T05:20:06.788" v="19" actId="20577"/>
          <ac:spMkLst>
            <pc:docMk/>
            <pc:sldMk cId="1961485608" sldId="256"/>
            <ac:spMk id="2" creationId="{00000000-0000-0000-0000-000000000000}"/>
          </ac:spMkLst>
        </pc:spChg>
        <pc:spChg chg="mod">
          <ac:chgData name="船橋 理江" userId="9f21ebfc-6838-4fa6-a1f4-a77374f6eec9" providerId="ADAL" clId="{F4F9312C-AA4C-451A-A4B7-8CDC339F8101}" dt="2024-04-03T02:49:16.581" v="0" actId="207"/>
          <ac:spMkLst>
            <pc:docMk/>
            <pc:sldMk cId="1961485608" sldId="256"/>
            <ac:spMk id="6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776EF-189D-4A4C-BDF1-63B1170C8E0E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C3108-C70F-40B3-AEC8-9EF6AE0A7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62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C9DE-A5E0-49A0-8355-061A1A6BEF3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315C9-99AC-4C7E-856B-E46727637B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276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C9DE-A5E0-49A0-8355-061A1A6BEF3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315C9-99AC-4C7E-856B-E46727637B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43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C9DE-A5E0-49A0-8355-061A1A6BEF3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315C9-99AC-4C7E-856B-E46727637B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984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C9DE-A5E0-49A0-8355-061A1A6BEF3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315C9-99AC-4C7E-856B-E46727637B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099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C9DE-A5E0-49A0-8355-061A1A6BEF3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315C9-99AC-4C7E-856B-E46727637B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844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C9DE-A5E0-49A0-8355-061A1A6BEF3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315C9-99AC-4C7E-856B-E46727637B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488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C9DE-A5E0-49A0-8355-061A1A6BEF3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315C9-99AC-4C7E-856B-E46727637B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39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C9DE-A5E0-49A0-8355-061A1A6BEF3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315C9-99AC-4C7E-856B-E46727637B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08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C9DE-A5E0-49A0-8355-061A1A6BEF3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315C9-99AC-4C7E-856B-E46727637B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123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C9DE-A5E0-49A0-8355-061A1A6BEF3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315C9-99AC-4C7E-856B-E46727637B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19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C9DE-A5E0-49A0-8355-061A1A6BEF3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315C9-99AC-4C7E-856B-E46727637B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57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BC9DE-A5E0-49A0-8355-061A1A6BEF3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315C9-99AC-4C7E-856B-E46727637B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971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38A5B99-542A-8FE9-96FE-4643B1F2F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68522"/>
              </p:ext>
            </p:extLst>
          </p:nvPr>
        </p:nvGraphicFramePr>
        <p:xfrm>
          <a:off x="437432" y="8432909"/>
          <a:ext cx="6263402" cy="1188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31701">
                  <a:extLst>
                    <a:ext uri="{9D8B030D-6E8A-4147-A177-3AD203B41FA5}">
                      <a16:colId xmlns:a16="http://schemas.microsoft.com/office/drawing/2014/main" val="1783383601"/>
                    </a:ext>
                  </a:extLst>
                </a:gridCol>
                <a:gridCol w="3131701">
                  <a:extLst>
                    <a:ext uri="{9D8B030D-6E8A-4147-A177-3AD203B41FA5}">
                      <a16:colId xmlns:a16="http://schemas.microsoft.com/office/drawing/2014/main" val="8900054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《</a:t>
                      </a: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参加者変更届について</a:t>
                      </a:r>
                      <a:r>
                        <a:rPr kumimoji="1" lang="en-US" altLang="ja-JP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》</a:t>
                      </a:r>
                      <a:endParaRPr kumimoji="1" lang="ja-JP" alt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　参加申込後に選手、監督等の変更等を行う場合、必ず実施中央競技団体の承認を得た上で、所定の用紙に記入の上、上記と同様の要領で届出を行うこと。</a:t>
                      </a:r>
                      <a:endParaRPr kumimoji="1" lang="en-US" altLang="ja-JP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　但し、変更方法の異なる競技、参加申込後に選手の変更等を認めていない競技もあるので、実施要項にて確認すること。</a:t>
                      </a:r>
                      <a:endParaRPr kumimoji="1" lang="en-US" altLang="ja-JP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　なお、変更等の届出期日によっては、各競技別プログラムに掲載する氏名が変更できない場合がある。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《</a:t>
                      </a: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個人情報・肖像権の取り扱いについて</a:t>
                      </a:r>
                      <a:r>
                        <a:rPr kumimoji="1" lang="en-US" altLang="ja-JP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》</a:t>
                      </a:r>
                      <a:endParaRPr kumimoji="1" lang="ja-JP" alt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　別紙「日本</a:t>
                      </a:r>
                      <a:r>
                        <a:rPr kumimoji="1" lang="ja-JP" altLang="en-US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スポーツマスターズ２０２５ </a:t>
                      </a:r>
                      <a:r>
                        <a:rPr kumimoji="1" lang="ja-JP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個人情報・肖像権の取扱いについて」のとおり取り扱う。</a:t>
                      </a:r>
                      <a:endParaRPr kumimoji="1" lang="en-US" altLang="ja-JP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　利用目的や共同利用の範囲を厳守し、厳重に管理すること。</a:t>
                      </a:r>
                      <a:endParaRPr kumimoji="1" lang="en-US" altLang="ja-JP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　目的外使用や本人の了解なしに第三者へ個人情報を提供した場合、法律により罰せられることがある。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305838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12058" y="148344"/>
            <a:ext cx="6857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日本スポーツマスターズ２０２５　参加申込事務手続要領</a:t>
            </a:r>
            <a:endParaRPr kumimoji="1" lang="en-US" altLang="ja-JP" sz="1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バドミントン</a:t>
            </a:r>
            <a:r>
              <a:rPr kumimoji="1"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</a:p>
        </p:txBody>
      </p:sp>
      <p:sp>
        <p:nvSpPr>
          <p:cNvPr id="3" name="四角形: 角を丸くする 2"/>
          <p:cNvSpPr/>
          <p:nvPr/>
        </p:nvSpPr>
        <p:spPr>
          <a:xfrm>
            <a:off x="270738" y="642865"/>
            <a:ext cx="6430099" cy="47105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日本スポーツ協会</a:t>
            </a:r>
            <a:endParaRPr kumimoji="1"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(JSPO)</a:t>
            </a:r>
            <a:endParaRPr kumimoji="1" lang="ja-JP" altLang="en-US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四角形: 角を丸くする 4"/>
          <p:cNvSpPr/>
          <p:nvPr/>
        </p:nvSpPr>
        <p:spPr>
          <a:xfrm>
            <a:off x="270738" y="2219036"/>
            <a:ext cx="6430099" cy="56605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中央競技団体</a:t>
            </a:r>
            <a:endParaRPr kumimoji="1"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(NF)</a:t>
            </a:r>
            <a:endParaRPr kumimoji="1" lang="ja-JP" altLang="en-US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四角形: 角を丸くする 5"/>
          <p:cNvSpPr/>
          <p:nvPr/>
        </p:nvSpPr>
        <p:spPr>
          <a:xfrm>
            <a:off x="270738" y="4002682"/>
            <a:ext cx="3751444" cy="56605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都道府県競技団体</a:t>
            </a:r>
            <a:endParaRPr kumimoji="1"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(PF)</a:t>
            </a:r>
            <a:endParaRPr kumimoji="1" lang="ja-JP" altLang="en-US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四角形: 角を丸くする 6"/>
          <p:cNvSpPr/>
          <p:nvPr/>
        </p:nvSpPr>
        <p:spPr>
          <a:xfrm>
            <a:off x="270737" y="5230250"/>
            <a:ext cx="3751443" cy="56605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参加者</a:t>
            </a:r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634692"/>
              </p:ext>
            </p:extLst>
          </p:nvPr>
        </p:nvGraphicFramePr>
        <p:xfrm>
          <a:off x="425375" y="6404756"/>
          <a:ext cx="6275461" cy="1960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741">
                  <a:extLst>
                    <a:ext uri="{9D8B030D-6E8A-4147-A177-3AD203B41FA5}">
                      <a16:colId xmlns:a16="http://schemas.microsoft.com/office/drawing/2014/main" val="1694580416"/>
                    </a:ext>
                  </a:extLst>
                </a:gridCol>
                <a:gridCol w="963243">
                  <a:extLst>
                    <a:ext uri="{9D8B030D-6E8A-4147-A177-3AD203B41FA5}">
                      <a16:colId xmlns:a16="http://schemas.microsoft.com/office/drawing/2014/main" val="4193686821"/>
                    </a:ext>
                  </a:extLst>
                </a:gridCol>
                <a:gridCol w="3366385">
                  <a:extLst>
                    <a:ext uri="{9D8B030D-6E8A-4147-A177-3AD203B41FA5}">
                      <a16:colId xmlns:a16="http://schemas.microsoft.com/office/drawing/2014/main" val="382926869"/>
                    </a:ext>
                  </a:extLst>
                </a:gridCol>
                <a:gridCol w="1565092">
                  <a:extLst>
                    <a:ext uri="{9D8B030D-6E8A-4147-A177-3AD203B41FA5}">
                      <a16:colId xmlns:a16="http://schemas.microsoft.com/office/drawing/2014/main" val="19132021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ysClr val="windowText" lastClr="00000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No</a:t>
                      </a:r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ysClr val="windowText" lastClr="00000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様式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ysClr val="windowText" lastClr="00000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説明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ysClr val="windowText" lastClr="000000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提出方法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851685"/>
                  </a:ext>
                </a:extLst>
              </a:tr>
              <a:tr h="2877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①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参加申込書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競技別の参加申込書。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JSPO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HP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からﾀﾞｳﾝﾛｰﾄﾞ可とする。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様式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 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原本＋写し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様式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 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写し（要押印）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様式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写し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921335"/>
                  </a:ext>
                </a:extLst>
              </a:tr>
              <a:tr h="2877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②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参加登録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DB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参加者のﾃﾞｰﾀﾍﾞｰｽ。開会式参加申込書を兼ねる。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データ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986162"/>
                  </a:ext>
                </a:extLst>
              </a:tr>
              <a:tr h="2877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③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競技歴調査票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参加選手及び監督等における国際大会等ﾚﾍﾞﾙの出場実績等を</a:t>
                      </a:r>
                      <a:br>
                        <a:rPr kumimoji="1" lang="en-US" altLang="ja-JP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調査する様式。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9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055413"/>
                  </a:ext>
                </a:extLst>
              </a:tr>
              <a:tr h="2877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④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参加者変更届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参加申込後に変更等を行う様式。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9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876149"/>
                  </a:ext>
                </a:extLst>
              </a:tr>
              <a:tr h="2877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⑤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振込通知書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NF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が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JSPO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宛に参加料の振込内容を通知する様式。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9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185458"/>
                  </a:ext>
                </a:extLst>
              </a:tr>
            </a:tbl>
          </a:graphicData>
        </a:graphic>
      </p:graphicFrame>
      <p:sp>
        <p:nvSpPr>
          <p:cNvPr id="28" name="テキスト ボックス 27"/>
          <p:cNvSpPr txBox="1"/>
          <p:nvPr/>
        </p:nvSpPr>
        <p:spPr>
          <a:xfrm>
            <a:off x="172355" y="5859229"/>
            <a:ext cx="478535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申込書等の提出・納入締切は競技団体毎に異なる場合がある。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en-US" altLang="ja-JP" sz="9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9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注意</a:t>
            </a:r>
            <a:r>
              <a:rPr kumimoji="1" lang="en-US" altLang="ja-JP" sz="9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9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参加料については、</a:t>
            </a:r>
            <a:r>
              <a:rPr kumimoji="1" lang="en-US" altLang="ja-JP" sz="9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PF</a:t>
            </a:r>
            <a:r>
              <a:rPr kumimoji="1" lang="ja-JP" altLang="en-US" sz="9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や参加者から</a:t>
            </a:r>
            <a:r>
              <a:rPr kumimoji="1" lang="en-US" altLang="ja-JP" sz="9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JSPO</a:t>
            </a:r>
            <a:r>
              <a:rPr kumimoji="1" lang="ja-JP" altLang="en-US" sz="9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に直接振り込まないよう周知徹底すること。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347337" y="1142448"/>
            <a:ext cx="1705426" cy="1061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JSPO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から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NF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に申込様式を送付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・参加申込書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・参加登録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DB</a:t>
            </a: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・競技歴調査票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・参加者変更届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・宿泊・交通申込案内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・振込通知書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402368" y="2906087"/>
            <a:ext cx="167851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NF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から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PF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に申込様式を送付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・参加申込書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・参加登録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DB</a:t>
            </a: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・競技歴調査票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・参加者変更届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・宿泊・交通申込案内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6" name="四角形: 角を丸くする 45"/>
          <p:cNvSpPr/>
          <p:nvPr/>
        </p:nvSpPr>
        <p:spPr>
          <a:xfrm>
            <a:off x="5359817" y="5052270"/>
            <a:ext cx="1401197" cy="56605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東武ﾄｯﾌﾟﾂｱｰｽﾞ㈱全国支援室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103587" y="4797996"/>
            <a:ext cx="77390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参加申込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参加料納入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980508" y="4391196"/>
            <a:ext cx="1702742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PF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は参加申込書（様式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：写し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要押印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を愛媛県バドミントン協会へ送付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998493" y="5553433"/>
            <a:ext cx="123138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宿泊・交通申込専用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サイトから申込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37433" y="1321031"/>
            <a:ext cx="651285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《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送付</a:t>
            </a:r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》</a:t>
            </a:r>
          </a:p>
          <a:p>
            <a:pPr algn="ctr"/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endParaRPr kumimoji="1" lang="en-US" altLang="ja-JP" sz="9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月下旬</a:t>
            </a:r>
            <a:endParaRPr kumimoji="1" lang="en-US" altLang="ja-JP" sz="9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896114" y="1546385"/>
            <a:ext cx="100772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《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提出期限</a:t>
            </a:r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》</a:t>
            </a:r>
          </a:p>
          <a:p>
            <a:pPr algn="ctr"/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18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日（金）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4916106" y="5659322"/>
            <a:ext cx="2182207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《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宿泊・交通申込期間</a:t>
            </a:r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》</a:t>
            </a:r>
          </a:p>
          <a:p>
            <a:pPr algn="ctr"/>
            <a:r>
              <a:rPr kumimoji="1" lang="en-US" altLang="ja-JP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kumimoji="1" lang="en-US" altLang="ja-JP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23</a:t>
            </a:r>
            <a:r>
              <a:rPr kumimoji="1"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日（月）～</a:t>
            </a:r>
            <a:r>
              <a:rPr kumimoji="1" lang="en-US" altLang="ja-JP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kumimoji="1"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kumimoji="1" lang="en-US" altLang="ja-JP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31</a:t>
            </a:r>
            <a:r>
              <a:rPr kumimoji="1"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日（木）</a:t>
            </a:r>
            <a:endParaRPr kumimoji="1" lang="en-US" altLang="ja-JP" sz="11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9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4048134" y="3803870"/>
            <a:ext cx="147732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《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提出期限</a:t>
            </a:r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》</a:t>
            </a:r>
          </a:p>
          <a:p>
            <a:pPr algn="ctr"/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日（金）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58382" y="6203925"/>
            <a:ext cx="1553763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《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申込様式</a:t>
            </a:r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》</a:t>
            </a:r>
            <a:endParaRPr kumimoji="1" lang="ja-JP" altLang="en-US" sz="9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矢印: 下 32"/>
          <p:cNvSpPr/>
          <p:nvPr/>
        </p:nvSpPr>
        <p:spPr>
          <a:xfrm>
            <a:off x="1044829" y="1139525"/>
            <a:ext cx="360000" cy="105923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➊</a:t>
            </a:r>
          </a:p>
        </p:txBody>
      </p:sp>
      <p:sp>
        <p:nvSpPr>
          <p:cNvPr id="55" name="矢印: 下 54"/>
          <p:cNvSpPr/>
          <p:nvPr/>
        </p:nvSpPr>
        <p:spPr>
          <a:xfrm>
            <a:off x="1044829" y="2856428"/>
            <a:ext cx="360000" cy="109549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➋</a:t>
            </a:r>
          </a:p>
        </p:txBody>
      </p:sp>
      <p:sp>
        <p:nvSpPr>
          <p:cNvPr id="35" name="矢印: 上 34"/>
          <p:cNvSpPr/>
          <p:nvPr/>
        </p:nvSpPr>
        <p:spPr>
          <a:xfrm>
            <a:off x="1758574" y="4607632"/>
            <a:ext cx="396000" cy="593404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➌</a:t>
            </a:r>
          </a:p>
        </p:txBody>
      </p:sp>
      <p:sp>
        <p:nvSpPr>
          <p:cNvPr id="65" name="矢印: 上 64"/>
          <p:cNvSpPr/>
          <p:nvPr/>
        </p:nvSpPr>
        <p:spPr>
          <a:xfrm>
            <a:off x="3686556" y="2856428"/>
            <a:ext cx="396000" cy="1095493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➎</a:t>
            </a:r>
          </a:p>
        </p:txBody>
      </p:sp>
      <p:sp>
        <p:nvSpPr>
          <p:cNvPr id="67" name="矢印: 上 66"/>
          <p:cNvSpPr/>
          <p:nvPr/>
        </p:nvSpPr>
        <p:spPr>
          <a:xfrm>
            <a:off x="3680764" y="1130589"/>
            <a:ext cx="396000" cy="1059234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➐</a:t>
            </a:r>
          </a:p>
        </p:txBody>
      </p:sp>
      <p:sp>
        <p:nvSpPr>
          <p:cNvPr id="45" name="矢印: 右 44"/>
          <p:cNvSpPr/>
          <p:nvPr/>
        </p:nvSpPr>
        <p:spPr>
          <a:xfrm>
            <a:off x="4064971" y="5249484"/>
            <a:ext cx="1235162" cy="3600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➍</a:t>
            </a:r>
          </a:p>
        </p:txBody>
      </p:sp>
      <p:sp>
        <p:nvSpPr>
          <p:cNvPr id="68" name="矢印: 右 67"/>
          <p:cNvSpPr/>
          <p:nvPr/>
        </p:nvSpPr>
        <p:spPr>
          <a:xfrm>
            <a:off x="4048134" y="4059325"/>
            <a:ext cx="1477326" cy="3600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➏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525460" y="2871"/>
            <a:ext cx="1318645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日現在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4062785" y="2812812"/>
            <a:ext cx="2795216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PF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は参加者を取りまとめ申込様式を作成し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NF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へ提出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また、参加料を取りまとめ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NF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指定口座へ振込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・参加申込書（様式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：原本＋写し）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・参加登録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DB</a:t>
            </a: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・競技歴調査票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◆参加料納入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4038611" y="1166833"/>
            <a:ext cx="2490786" cy="1061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NF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PF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の提出物を取りまとめ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JSPO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へ提出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また、参加料を取りまとめ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JSPO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指定口座へ振込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・参加申込書（様式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：写し）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原本は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NF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保管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・参加登録</a:t>
            </a:r>
            <a:r>
              <a:rPr kumimoji="1" lang="en-US" altLang="ja-JP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DB</a:t>
            </a: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・競技歴調査票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・振込通知書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◆参加料納入</a:t>
            </a:r>
            <a:endParaRPr kumimoji="1" lang="en-US" altLang="ja-JP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2695E52-F141-4EEB-9E7E-DCC5B7D2562A}"/>
              </a:ext>
            </a:extLst>
          </p:cNvPr>
          <p:cNvSpPr txBox="1"/>
          <p:nvPr/>
        </p:nvSpPr>
        <p:spPr>
          <a:xfrm>
            <a:off x="2699415" y="3267006"/>
            <a:ext cx="147732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《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提出期限</a:t>
            </a:r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》</a:t>
            </a:r>
          </a:p>
          <a:p>
            <a:pPr algn="ctr"/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日（金）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6E6477D-06AE-B46C-3F1A-B82880D43191}"/>
              </a:ext>
            </a:extLst>
          </p:cNvPr>
          <p:cNvSpPr txBox="1"/>
          <p:nvPr/>
        </p:nvSpPr>
        <p:spPr>
          <a:xfrm>
            <a:off x="393544" y="3113836"/>
            <a:ext cx="651285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《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送付</a:t>
            </a:r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》</a:t>
            </a:r>
          </a:p>
          <a:p>
            <a:pPr algn="ctr"/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endParaRPr kumimoji="1" lang="en-US" altLang="ja-JP" sz="9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en-US" altLang="ja-JP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kumimoji="1" lang="ja-JP" altLang="en-US" sz="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月下旬</a:t>
            </a:r>
            <a:endParaRPr kumimoji="1" lang="en-US" altLang="ja-JP" sz="9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C56A42E7-EEFC-17C5-706C-29C051278A94}"/>
              </a:ext>
            </a:extLst>
          </p:cNvPr>
          <p:cNvSpPr/>
          <p:nvPr/>
        </p:nvSpPr>
        <p:spPr>
          <a:xfrm>
            <a:off x="5633800" y="3956296"/>
            <a:ext cx="1152464" cy="56605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愛媛県</a:t>
            </a:r>
            <a:endParaRPr kumimoji="1" lang="en-US" altLang="ja-JP" sz="105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バドミントン協会</a:t>
            </a:r>
          </a:p>
        </p:txBody>
      </p:sp>
    </p:spTree>
    <p:extLst>
      <p:ext uri="{BB962C8B-B14F-4D97-AF65-F5344CB8AC3E}">
        <p14:creationId xmlns:p14="http://schemas.microsoft.com/office/powerpoint/2010/main" val="1961485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1722</TotalTime>
  <Words>656</Words>
  <Application>Microsoft Office PowerPoint</Application>
  <PresentationFormat>A4 210 x 297 mm</PresentationFormat>
  <Paragraphs>99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安井大樹</dc:creator>
  <cp:lastModifiedBy>鈴木 沙也加</cp:lastModifiedBy>
  <cp:revision>136</cp:revision>
  <cp:lastPrinted>2019-05-30T01:03:34Z</cp:lastPrinted>
  <dcterms:created xsi:type="dcterms:W3CDTF">2017-04-11T10:41:41Z</dcterms:created>
  <dcterms:modified xsi:type="dcterms:W3CDTF">2025-04-18T07:54:31Z</dcterms:modified>
</cp:coreProperties>
</file>